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s/slide1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6" r:id="rId2"/>
    <p:sldId id="257" r:id="rId3"/>
    <p:sldId id="263" r:id="rId4"/>
    <p:sldId id="260" r:id="rId5"/>
    <p:sldId id="268" r:id="rId6"/>
    <p:sldId id="269" r:id="rId7"/>
    <p:sldId id="270" r:id="rId8"/>
    <p:sldId id="271" r:id="rId9"/>
    <p:sldId id="272" r:id="rId10"/>
    <p:sldId id="273" r:id="rId11"/>
    <p:sldId id="274" r:id="rId12"/>
    <p:sldId id="275" r:id="rId13"/>
    <p:sldId id="27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589"/>
    <p:restoredTop sz="94706"/>
  </p:normalViewPr>
  <p:slideViewPr>
    <p:cSldViewPr snapToGrid="0" snapToObjects="1">
      <p:cViewPr varScale="1">
        <p:scale>
          <a:sx n="84" d="100"/>
          <a:sy n="84" d="100"/>
        </p:scale>
        <p:origin x="192" y="2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475822-DB70-4C41-BFB0-553DEEFB6504}" type="datetimeFigureOut">
              <a:rPr lang="en-US" smtClean="0"/>
              <a:t>1/21/26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4CF165-6BF4-634B-B85A-6189D868F499}" type="slidenum">
              <a:rPr lang="en-US" smtClean="0"/>
              <a:t>‹#›</a:t>
            </a:fld>
            <a:endParaRPr lang="en-US"/>
          </a:p>
        </p:txBody>
      </p:sp>
    </p:spTree>
    <p:extLst>
      <p:ext uri="{BB962C8B-B14F-4D97-AF65-F5344CB8AC3E}">
        <p14:creationId xmlns:p14="http://schemas.microsoft.com/office/powerpoint/2010/main" val="155594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2F9C7DD-35EC-B844-901F-99A1469AC57C}" type="datetimeFigureOut">
              <a:rPr lang="en-US" smtClean="0"/>
              <a:t>1/21/26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374767543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F9C7DD-35EC-B844-901F-99A1469AC57C}" type="datetimeFigureOut">
              <a:rPr lang="en-US" smtClean="0"/>
              <a:t>1/21/26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2875402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E2F9C7DD-35EC-B844-901F-99A1469AC57C}" type="datetimeFigureOut">
              <a:rPr lang="en-US" smtClean="0"/>
              <a:t>1/21/26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89508155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E2F9C7DD-35EC-B844-901F-99A1469AC57C}" type="datetimeFigureOut">
              <a:rPr lang="en-US" smtClean="0"/>
              <a:t>1/21/26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2351557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E2F9C7DD-35EC-B844-901F-99A1469AC57C}" type="datetimeFigureOut">
              <a:rPr lang="en-US" smtClean="0"/>
              <a:t>1/21/26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1ABB02-8AC3-8943-B3B4-72FE56D20628}"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7484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F9C7DD-35EC-B844-901F-99A1469AC57C}" type="datetimeFigureOut">
              <a:rPr lang="en-US" smtClean="0"/>
              <a:t>1/21/26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2513292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F9C7DD-35EC-B844-901F-99A1469AC57C}" type="datetimeFigureOut">
              <a:rPr lang="en-US" smtClean="0"/>
              <a:t>1/21/26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876732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E2F9C7DD-35EC-B844-901F-99A1469AC57C}" type="datetimeFigureOut">
              <a:rPr lang="en-US" smtClean="0"/>
              <a:t>1/21/26</a:t>
            </a:fld>
            <a:endParaRPr 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1698450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E2F9C7DD-35EC-B844-901F-99A1469AC57C}" type="datetimeFigureOut">
              <a:rPr lang="en-US" smtClean="0"/>
              <a:t>1/21/26</a:t>
            </a:fld>
            <a:endParaRPr 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3505545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F9C7DD-35EC-B844-901F-99A1469AC57C}" type="datetimeFigureOut">
              <a:rPr lang="en-US" smtClean="0"/>
              <a:t>1/21/26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25606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F9C7DD-35EC-B844-901F-99A1469AC57C}" type="datetimeFigureOut">
              <a:rPr lang="en-US" smtClean="0"/>
              <a:t>1/21/26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ABB02-8AC3-8943-B3B4-72FE56D20628}" type="slidenum">
              <a:rPr lang="en-US" smtClean="0"/>
              <a:t>‹#›</a:t>
            </a:fld>
            <a:endParaRPr lang="en-US"/>
          </a:p>
        </p:txBody>
      </p:sp>
    </p:spTree>
    <p:extLst>
      <p:ext uri="{BB962C8B-B14F-4D97-AF65-F5344CB8AC3E}">
        <p14:creationId xmlns:p14="http://schemas.microsoft.com/office/powerpoint/2010/main" val="3093910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E2F9C7DD-35EC-B844-901F-99A1469AC57C}" type="datetimeFigureOut">
              <a:rPr lang="en-US" smtClean="0"/>
              <a:t>1/21/26</a:t>
            </a:fld>
            <a:endParaRPr 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4C1ABB02-8AC3-8943-B3B4-72FE56D20628}" type="slidenum">
              <a:rPr lang="en-US" smtClean="0"/>
              <a:t>‹#›</a:t>
            </a:fld>
            <a:endParaRPr lang="en-US"/>
          </a:p>
        </p:txBody>
      </p:sp>
    </p:spTree>
    <p:extLst>
      <p:ext uri="{BB962C8B-B14F-4D97-AF65-F5344CB8AC3E}">
        <p14:creationId xmlns:p14="http://schemas.microsoft.com/office/powerpoint/2010/main" val="4149799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file:////var/folders/tv/6tfk9vy97cn4hhmkk8rsm4700000gp/T/com.microsoft.Word/WebArchiveCopyPasteTempFiles/page1image334084195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file:////var/folders/tv/6tfk9vy97cn4hhmkk8rsm4700000gp/T/com.microsoft.Word/WebArchiveCopyPasteTempFiles/page1image3340841952"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file:////var/folders/tv/6tfk9vy97cn4hhmkk8rsm4700000gp/T/com.microsoft.Word/WebArchiveCopyPasteTempFiles/wirestory_acc5b72784c063d1cf9bbd1f5ca5cc32_16x9.jpg%3fw=992" TargetMode="External"/><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3.tiff"/></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file:////var/folders/tv/6tfk9vy97cn4hhmkk8rsm4700000gp/T/com.microsoft.Word/WebArchiveCopyPasteTempFiles/page1image3340841952"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2">
              <a:lumMod val="40000"/>
              <a:lumOff val="60000"/>
            </a:schemeClr>
          </a:solidFill>
        </p:spPr>
        <p:txBody>
          <a:bodyPr/>
          <a:lstStyle/>
          <a:p>
            <a:r>
              <a:rPr lang="en-US" dirty="0"/>
              <a:t>Is Powdered Infant Formula Safe?</a:t>
            </a:r>
          </a:p>
        </p:txBody>
      </p:sp>
      <p:sp>
        <p:nvSpPr>
          <p:cNvPr id="3" name="Subtitle 2"/>
          <p:cNvSpPr>
            <a:spLocks noGrp="1"/>
          </p:cNvSpPr>
          <p:nvPr>
            <p:ph type="subTitle" idx="1"/>
          </p:nvPr>
        </p:nvSpPr>
        <p:spPr/>
        <p:txBody>
          <a:bodyPr>
            <a:normAutofit/>
          </a:bodyPr>
          <a:lstStyle/>
          <a:p>
            <a:r>
              <a:rPr lang="en-US" b="1" dirty="0"/>
              <a:t>Elisabeth Sterken, MSc, Dt.</a:t>
            </a:r>
          </a:p>
          <a:p>
            <a:r>
              <a:rPr lang="en-US" b="1" dirty="0"/>
              <a:t>IBFAN Global Council</a:t>
            </a:r>
          </a:p>
          <a:p>
            <a:r>
              <a:rPr lang="en-US" b="1" dirty="0"/>
              <a:t>INFACT Canada</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424220" y="326415"/>
            <a:ext cx="1257300" cy="1156335"/>
          </a:xfrm>
          <a:prstGeom prst="rect">
            <a:avLst/>
          </a:prstGeom>
        </p:spPr>
      </p:pic>
    </p:spTree>
    <p:extLst>
      <p:ext uri="{BB962C8B-B14F-4D97-AF65-F5344CB8AC3E}">
        <p14:creationId xmlns:p14="http://schemas.microsoft.com/office/powerpoint/2010/main" val="3499308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a:lstStyle/>
          <a:p>
            <a:r>
              <a:rPr lang="en-US" dirty="0"/>
              <a:t>Botulism in a can</a:t>
            </a:r>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822034" y="274638"/>
            <a:ext cx="1257300" cy="1156335"/>
          </a:xfrm>
          <a:prstGeom prst="rect">
            <a:avLst/>
          </a:prstGeom>
        </p:spPr>
      </p:pic>
      <p:sp>
        <p:nvSpPr>
          <p:cNvPr id="5" name="Rectangle 2">
            <a:extLst>
              <a:ext uri="{FF2B5EF4-FFF2-40B4-BE49-F238E27FC236}">
                <a16:creationId xmlns:a16="http://schemas.microsoft.com/office/drawing/2014/main" id="{5B249813-4F05-B444-9FB3-1425EB7A3AD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descr="page1image3340841952">
            <a:extLst>
              <a:ext uri="{FF2B5EF4-FFF2-40B4-BE49-F238E27FC236}">
                <a16:creationId xmlns:a16="http://schemas.microsoft.com/office/drawing/2014/main" id="{5054BCAF-01C2-A24C-8912-64107D45B48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57200" y="1965960"/>
            <a:ext cx="8229600" cy="4188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135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a:lstStyle/>
          <a:p>
            <a:r>
              <a:rPr lang="en-US" dirty="0" err="1"/>
              <a:t>ByHeart</a:t>
            </a:r>
            <a:endParaRPr lang="en-US" dirty="0"/>
          </a:p>
        </p:txBody>
      </p:sp>
      <p:sp>
        <p:nvSpPr>
          <p:cNvPr id="3" name="Content Placeholder 2"/>
          <p:cNvSpPr>
            <a:spLocks noGrp="1"/>
          </p:cNvSpPr>
          <p:nvPr>
            <p:ph idx="1"/>
          </p:nvPr>
        </p:nvSpPr>
        <p:spPr>
          <a:xfrm>
            <a:off x="457200" y="1814513"/>
            <a:ext cx="8229600" cy="4311650"/>
          </a:xfrm>
        </p:spPr>
        <p:txBody>
          <a:bodyPr>
            <a:normAutofit fontScale="92500" lnSpcReduction="10000"/>
          </a:bodyPr>
          <a:lstStyle/>
          <a:p>
            <a:endParaRPr lang="en-AU" dirty="0"/>
          </a:p>
          <a:p>
            <a:endParaRPr lang="en-AU" dirty="0"/>
          </a:p>
          <a:p>
            <a:r>
              <a:rPr lang="en-AU" sz="2800" dirty="0"/>
              <a:t>The </a:t>
            </a:r>
            <a:r>
              <a:rPr lang="en-AU" sz="2800" dirty="0" err="1"/>
              <a:t>ByHeart</a:t>
            </a:r>
            <a:r>
              <a:rPr lang="en-AU" sz="2800" dirty="0"/>
              <a:t> powdered infant formula (PIF) contaminated with Clostridium botulinum has resulted in over 100 cases under investigation in the US. </a:t>
            </a:r>
            <a:endParaRPr lang="en-HK" sz="2800" dirty="0"/>
          </a:p>
          <a:p>
            <a:r>
              <a:rPr lang="en-AU" sz="2800" dirty="0"/>
              <a:t>The company distributes its PIF via on-line platforms and is thus available in countries where the product is not registered for use. </a:t>
            </a:r>
            <a:r>
              <a:rPr lang="en-AU" sz="2800" dirty="0" err="1"/>
              <a:t>ByHeart</a:t>
            </a:r>
            <a:r>
              <a:rPr lang="en-AU" sz="2800" dirty="0"/>
              <a:t> was distributed to at least 20 countries - Argentina, Brazil, Brunei, Canada, Chile, China, Colombia, Ecuador, Egypt, Hong Kong, Jamaica, Japan, Republic of Korea, Peru, Philippines, Romania.</a:t>
            </a:r>
            <a:endParaRPr lang="en-US" sz="2800" dirty="0"/>
          </a:p>
          <a:p>
            <a:endParaRPr lang="en-US" dirty="0"/>
          </a:p>
        </p:txBody>
      </p:sp>
      <p:pic>
        <p:nvPicPr>
          <p:cNvPr id="5" name="Picture 1" descr="page1image3340841952">
            <a:extLst>
              <a:ext uri="{FF2B5EF4-FFF2-40B4-BE49-F238E27FC236}">
                <a16:creationId xmlns:a16="http://schemas.microsoft.com/office/drawing/2014/main" id="{A831FF97-A517-734C-B91C-EB437CE0076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57200" y="-161926"/>
            <a:ext cx="2671763" cy="1997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604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a:lstStyle/>
          <a:p>
            <a:r>
              <a:rPr lang="en-US" dirty="0"/>
              <a:t>C. botulinum</a:t>
            </a:r>
          </a:p>
        </p:txBody>
      </p:sp>
      <p:sp>
        <p:nvSpPr>
          <p:cNvPr id="3" name="Content Placeholder 2"/>
          <p:cNvSpPr>
            <a:spLocks noGrp="1"/>
          </p:cNvSpPr>
          <p:nvPr>
            <p:ph idx="1"/>
          </p:nvPr>
        </p:nvSpPr>
        <p:spPr/>
        <p:txBody>
          <a:bodyPr>
            <a:normAutofit fontScale="77500" lnSpcReduction="20000"/>
          </a:bodyPr>
          <a:lstStyle/>
          <a:p>
            <a:r>
              <a:rPr lang="en-US" sz="2800" dirty="0"/>
              <a:t>Clostridium botulinum is a spore forming, anaerobic that produces the highly dangerous botulinum neurotoxin.</a:t>
            </a:r>
          </a:p>
          <a:p>
            <a:r>
              <a:rPr lang="en-US" sz="2800" dirty="0"/>
              <a:t>C. botulinum spores are heat resistant that can survive boiling temperatures and are very difficult to destroy.</a:t>
            </a:r>
          </a:p>
          <a:p>
            <a:r>
              <a:rPr lang="en-US" sz="2800" dirty="0"/>
              <a:t>Reconstituted formula is a high nutrient substrate for spores to germinate and rapid growth of the C. botulinum and the production of botulinum toxin. </a:t>
            </a:r>
          </a:p>
          <a:p>
            <a:endParaRPr lang="en-US" dirty="0"/>
          </a:p>
        </p:txBody>
      </p:sp>
      <p:pic>
        <p:nvPicPr>
          <p:cNvPr id="5" name="Content Placeholder 4">
            <a:extLst>
              <a:ext uri="{FF2B5EF4-FFF2-40B4-BE49-F238E27FC236}">
                <a16:creationId xmlns:a16="http://schemas.microsoft.com/office/drawing/2014/main" id="{4B033E62-1EC7-4D46-8D45-34AA6ED7772F}"/>
              </a:ext>
            </a:extLst>
          </p:cNvPr>
          <p:cNvPicPr>
            <a:picLocks noChangeAspect="1"/>
          </p:cNvPicPr>
          <p:nvPr/>
        </p:nvPicPr>
        <p:blipFill>
          <a:blip r:embed="rId2"/>
          <a:stretch>
            <a:fillRect/>
          </a:stretch>
        </p:blipFill>
        <p:spPr>
          <a:xfrm>
            <a:off x="728662" y="1"/>
            <a:ext cx="2100263" cy="1600200"/>
          </a:xfrm>
          <a:prstGeom prst="rect">
            <a:avLst/>
          </a:prstGeom>
        </p:spPr>
      </p:pic>
    </p:spTree>
    <p:extLst>
      <p:ext uri="{BB962C8B-B14F-4D97-AF65-F5344CB8AC3E}">
        <p14:creationId xmlns:p14="http://schemas.microsoft.com/office/powerpoint/2010/main" val="2145345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8B2D2-CEFD-2B44-9BD7-382ABDBD9DCB}"/>
              </a:ext>
            </a:extLst>
          </p:cNvPr>
          <p:cNvSpPr>
            <a:spLocks noGrp="1"/>
          </p:cNvSpPr>
          <p:nvPr>
            <p:ph type="title"/>
          </p:nvPr>
        </p:nvSpPr>
        <p:spPr>
          <a:solidFill>
            <a:schemeClr val="accent2">
              <a:lumMod val="40000"/>
              <a:lumOff val="60000"/>
            </a:schemeClr>
          </a:solidFill>
        </p:spPr>
        <p:txBody>
          <a:bodyPr/>
          <a:lstStyle/>
          <a:p>
            <a:r>
              <a:rPr lang="en-US" dirty="0"/>
              <a:t>Botulinum toxin</a:t>
            </a:r>
          </a:p>
        </p:txBody>
      </p:sp>
      <p:pic>
        <p:nvPicPr>
          <p:cNvPr id="5" name="Picture 7" descr="/var/folders/tv/6tfk9vy97cn4hhmkk8rsm4700000gp/T/com.microsoft.Word/WebArchiveCopyPasteTempFiles/wirestory_acc5b72784c063d1cf9bbd1f5ca5cc32_16x9.jpg?w=992">
            <a:extLst>
              <a:ext uri="{FF2B5EF4-FFF2-40B4-BE49-F238E27FC236}">
                <a16:creationId xmlns:a16="http://schemas.microsoft.com/office/drawing/2014/main" id="{9F19B667-DEE9-9D4E-B8DA-DA31D524A34B}"/>
              </a:ext>
            </a:extLst>
          </p:cNvPr>
          <p:cNvPicPr>
            <a:picLocks noGrp="1" noChangeAspect="1" noChangeArrowheads="1"/>
          </p:cNvPicPr>
          <p:nvPr>
            <p:ph sz="half" idx="1"/>
          </p:nvPr>
        </p:nvPicPr>
        <p:blipFill>
          <a:blip r:embed="rId2" r:link="rId3">
            <a:extLst>
              <a:ext uri="{28A0092B-C50C-407E-A947-70E740481C1C}">
                <a14:useLocalDpi xmlns:a14="http://schemas.microsoft.com/office/drawing/2010/main" val="0"/>
              </a:ext>
            </a:extLst>
          </a:blip>
          <a:stretch>
            <a:fillRect/>
          </a:stretch>
        </p:blipFill>
        <p:spPr bwMode="auto">
          <a:xfrm>
            <a:off x="1101725" y="3264297"/>
            <a:ext cx="3289300" cy="185023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37AD8CED-D0C8-014D-9C70-8AD43E549BD2}"/>
              </a:ext>
            </a:extLst>
          </p:cNvPr>
          <p:cNvSpPr>
            <a:spLocks noGrp="1"/>
          </p:cNvSpPr>
          <p:nvPr>
            <p:ph sz="half" idx="2"/>
          </p:nvPr>
        </p:nvSpPr>
        <p:spPr/>
        <p:txBody>
          <a:bodyPr>
            <a:noAutofit/>
          </a:bodyPr>
          <a:lstStyle/>
          <a:p>
            <a:r>
              <a:rPr lang="en-AU" sz="2000" dirty="0"/>
              <a:t>Botulinum toxin attacks the nervous system - muscle weakness – constipation reduced peristalsis, weak crying, floppy tone, diminished reflexes, lethargy, shallow breathing – leading to respiratory failure, paralysis – and may cause death. </a:t>
            </a:r>
            <a:endParaRPr lang="en-HK" sz="2000" dirty="0"/>
          </a:p>
          <a:p>
            <a:endParaRPr lang="en-US" sz="2000" dirty="0"/>
          </a:p>
        </p:txBody>
      </p:sp>
      <p:pic>
        <p:nvPicPr>
          <p:cNvPr id="6" name="Content Placeholder 4">
            <a:extLst>
              <a:ext uri="{FF2B5EF4-FFF2-40B4-BE49-F238E27FC236}">
                <a16:creationId xmlns:a16="http://schemas.microsoft.com/office/drawing/2014/main" id="{F9F14DCC-42FC-3E47-BC7C-EB1068AE45EF}"/>
              </a:ext>
            </a:extLst>
          </p:cNvPr>
          <p:cNvPicPr>
            <a:picLocks noChangeAspect="1"/>
          </p:cNvPicPr>
          <p:nvPr/>
        </p:nvPicPr>
        <p:blipFill>
          <a:blip r:embed="rId4"/>
          <a:stretch>
            <a:fillRect/>
          </a:stretch>
        </p:blipFill>
        <p:spPr>
          <a:xfrm>
            <a:off x="728662" y="1"/>
            <a:ext cx="2100263" cy="1600200"/>
          </a:xfrm>
          <a:prstGeom prst="rect">
            <a:avLst/>
          </a:prstGeom>
        </p:spPr>
      </p:pic>
    </p:spTree>
    <p:extLst>
      <p:ext uri="{BB962C8B-B14F-4D97-AF65-F5344CB8AC3E}">
        <p14:creationId xmlns:p14="http://schemas.microsoft.com/office/powerpoint/2010/main" val="2920354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947AC-5F32-8047-B985-C1E6BFCEF474}"/>
              </a:ext>
            </a:extLst>
          </p:cNvPr>
          <p:cNvSpPr>
            <a:spLocks noGrp="1"/>
          </p:cNvSpPr>
          <p:nvPr>
            <p:ph type="title"/>
          </p:nvPr>
        </p:nvSpPr>
        <p:spPr>
          <a:solidFill>
            <a:schemeClr val="accent2">
              <a:lumMod val="40000"/>
              <a:lumOff val="60000"/>
            </a:schemeClr>
          </a:solidFill>
        </p:spPr>
        <p:txBody>
          <a:bodyPr/>
          <a:lstStyle/>
          <a:p>
            <a:r>
              <a:rPr lang="en-US" dirty="0"/>
              <a:t>Treatment</a:t>
            </a:r>
          </a:p>
        </p:txBody>
      </p:sp>
      <p:sp>
        <p:nvSpPr>
          <p:cNvPr id="3" name="Content Placeholder 2">
            <a:extLst>
              <a:ext uri="{FF2B5EF4-FFF2-40B4-BE49-F238E27FC236}">
                <a16:creationId xmlns:a16="http://schemas.microsoft.com/office/drawing/2014/main" id="{1272BDF6-F8ED-6745-B975-D0BF474BDFFC}"/>
              </a:ext>
            </a:extLst>
          </p:cNvPr>
          <p:cNvSpPr>
            <a:spLocks noGrp="1"/>
          </p:cNvSpPr>
          <p:nvPr>
            <p:ph idx="1"/>
          </p:nvPr>
        </p:nvSpPr>
        <p:spPr>
          <a:xfrm>
            <a:off x="1606045" y="2153412"/>
            <a:ext cx="5937755" cy="4872228"/>
          </a:xfrm>
          <a:solidFill>
            <a:schemeClr val="bg1">
              <a:lumMod val="95000"/>
            </a:schemeClr>
          </a:solidFill>
        </p:spPr>
        <p:txBody>
          <a:bodyPr>
            <a:normAutofit fontScale="25000" lnSpcReduction="20000"/>
          </a:bodyPr>
          <a:lstStyle/>
          <a:p>
            <a:endParaRPr lang="en-AU" dirty="0"/>
          </a:p>
          <a:p>
            <a:r>
              <a:rPr lang="en-AU" sz="7200" dirty="0"/>
              <a:t>Infant botulism is a serious condition that</a:t>
            </a:r>
            <a:r>
              <a:rPr lang="en-HK" sz="7200" dirty="0"/>
              <a:t> must be treated as quickly as possible. </a:t>
            </a:r>
            <a:r>
              <a:rPr lang="en-HK" sz="7200" i="1" dirty="0"/>
              <a:t>Botulism Immune Globulin </a:t>
            </a:r>
            <a:r>
              <a:rPr lang="en-HK" sz="7200" dirty="0"/>
              <a:t>(referred to as </a:t>
            </a:r>
            <a:r>
              <a:rPr lang="en-HK" sz="7200" i="1" dirty="0" err="1"/>
              <a:t>BabyBig</a:t>
            </a:r>
            <a:r>
              <a:rPr lang="en-HK" sz="7200" dirty="0"/>
              <a:t>) administered intravenously is the single treatment for infants under one year of age and is only available in the US. </a:t>
            </a:r>
          </a:p>
          <a:p>
            <a:r>
              <a:rPr lang="en-HK" sz="7200" dirty="0"/>
              <a:t>Access to the </a:t>
            </a:r>
            <a:r>
              <a:rPr lang="en-HK" sz="7200" i="1" dirty="0" err="1"/>
              <a:t>BabyBig</a:t>
            </a:r>
            <a:r>
              <a:rPr lang="en-HK" sz="7200" i="1" dirty="0"/>
              <a:t> </a:t>
            </a:r>
            <a:r>
              <a:rPr lang="en-HK" sz="7200" dirty="0"/>
              <a:t>treatment outside of the US is only on ‘</a:t>
            </a:r>
            <a:r>
              <a:rPr lang="en-HK" sz="7200" i="1" dirty="0"/>
              <a:t>a case-by-case evaluation basis</a:t>
            </a:r>
            <a:r>
              <a:rPr lang="en-HK" sz="7200" dirty="0"/>
              <a:t>.’ International requests must go through an onerous process requiring the affected infant’s attending physician to contact an on-call </a:t>
            </a:r>
            <a:r>
              <a:rPr lang="en-HK" sz="7200" i="1" dirty="0" err="1"/>
              <a:t>BabyBig</a:t>
            </a:r>
            <a:r>
              <a:rPr lang="en-HK" sz="7200" i="1" dirty="0"/>
              <a:t> </a:t>
            </a:r>
            <a:r>
              <a:rPr lang="en-HK" sz="7200" dirty="0"/>
              <a:t>physician for approval; after which a letter of authorization from the importing country’s Medicine Regulatory Authority must be issued; payment made; customs cleared; all with a required international courier account and more. </a:t>
            </a:r>
          </a:p>
          <a:p>
            <a:r>
              <a:rPr lang="en-HK" sz="7200" dirty="0"/>
              <a:t>Needless to say, access to treatment for infants diagnosed with botulism outside of the US, is likely to be a costly and time consuming process that will be unavailable or too late for many Nor do we have information about cases outside of the US.</a:t>
            </a:r>
          </a:p>
          <a:p>
            <a:endParaRPr lang="en-US" dirty="0"/>
          </a:p>
        </p:txBody>
      </p:sp>
      <p:pic>
        <p:nvPicPr>
          <p:cNvPr id="4" name="Content Placeholder 4">
            <a:extLst>
              <a:ext uri="{FF2B5EF4-FFF2-40B4-BE49-F238E27FC236}">
                <a16:creationId xmlns:a16="http://schemas.microsoft.com/office/drawing/2014/main" id="{1BE6C7EC-9F40-AE43-9D15-710F81B3C735}"/>
              </a:ext>
            </a:extLst>
          </p:cNvPr>
          <p:cNvPicPr>
            <a:picLocks noChangeAspect="1"/>
          </p:cNvPicPr>
          <p:nvPr/>
        </p:nvPicPr>
        <p:blipFill>
          <a:blip r:embed="rId2"/>
          <a:stretch>
            <a:fillRect/>
          </a:stretch>
        </p:blipFill>
        <p:spPr>
          <a:xfrm>
            <a:off x="728662" y="1"/>
            <a:ext cx="2100263" cy="1600200"/>
          </a:xfrm>
          <a:prstGeom prst="rect">
            <a:avLst/>
          </a:prstGeom>
        </p:spPr>
      </p:pic>
      <p:sp>
        <p:nvSpPr>
          <p:cNvPr id="5" name="TextBox 4">
            <a:extLst>
              <a:ext uri="{FF2B5EF4-FFF2-40B4-BE49-F238E27FC236}">
                <a16:creationId xmlns:a16="http://schemas.microsoft.com/office/drawing/2014/main" id="{8462BF98-8EC0-B84E-B25A-8640BBE89CF1}"/>
              </a:ext>
            </a:extLst>
          </p:cNvPr>
          <p:cNvSpPr txBox="1"/>
          <p:nvPr/>
        </p:nvSpPr>
        <p:spPr>
          <a:xfrm>
            <a:off x="929640" y="2621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19243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4962-51CD-D947-8112-6A5224B7AAE6}"/>
              </a:ext>
            </a:extLst>
          </p:cNvPr>
          <p:cNvSpPr>
            <a:spLocks noGrp="1"/>
          </p:cNvSpPr>
          <p:nvPr>
            <p:ph type="title"/>
          </p:nvPr>
        </p:nvSpPr>
        <p:spPr>
          <a:solidFill>
            <a:schemeClr val="accent2">
              <a:lumMod val="40000"/>
              <a:lumOff val="60000"/>
            </a:schemeClr>
          </a:solidFill>
        </p:spPr>
        <p:txBody>
          <a:bodyPr/>
          <a:lstStyle/>
          <a:p>
            <a:r>
              <a:rPr lang="en-US" dirty="0"/>
              <a:t>          FDA Inspection</a:t>
            </a:r>
          </a:p>
        </p:txBody>
      </p:sp>
      <p:sp>
        <p:nvSpPr>
          <p:cNvPr id="3" name="Content Placeholder 2">
            <a:extLst>
              <a:ext uri="{FF2B5EF4-FFF2-40B4-BE49-F238E27FC236}">
                <a16:creationId xmlns:a16="http://schemas.microsoft.com/office/drawing/2014/main" id="{0F3EA1DD-0DBE-2A47-A598-6CDF543ACA51}"/>
              </a:ext>
            </a:extLst>
          </p:cNvPr>
          <p:cNvSpPr>
            <a:spLocks noGrp="1"/>
          </p:cNvSpPr>
          <p:nvPr>
            <p:ph idx="1"/>
          </p:nvPr>
        </p:nvSpPr>
        <p:spPr>
          <a:xfrm>
            <a:off x="1606045" y="2153412"/>
            <a:ext cx="5937755" cy="4704588"/>
          </a:xfrm>
        </p:spPr>
        <p:txBody>
          <a:bodyPr>
            <a:normAutofit fontScale="92500" lnSpcReduction="20000"/>
          </a:bodyPr>
          <a:lstStyle/>
          <a:p>
            <a:endParaRPr lang="en-AU" dirty="0"/>
          </a:p>
          <a:p>
            <a:pPr marL="0" indent="0">
              <a:buNone/>
            </a:pPr>
            <a:r>
              <a:rPr lang="en-AU" dirty="0"/>
              <a:t>US Food and Drug inspection documents of the production facilities of the </a:t>
            </a:r>
            <a:r>
              <a:rPr lang="en-AU" i="1" dirty="0"/>
              <a:t>C botulinum </a:t>
            </a:r>
            <a:r>
              <a:rPr lang="en-AU" dirty="0"/>
              <a:t>contaminated PIF (although with some redaction) released in late November, reveal systemic violations of hygienic controls. These include:</a:t>
            </a:r>
            <a:endParaRPr lang="en-HK" dirty="0"/>
          </a:p>
          <a:p>
            <a:pPr lvl="0"/>
            <a:r>
              <a:rPr lang="en-AU" dirty="0"/>
              <a:t>receiving and releasing X ingredient used in infant formula powder that was not held under conditions that prevent adulteration</a:t>
            </a:r>
            <a:endParaRPr lang="en-HK" dirty="0"/>
          </a:p>
          <a:p>
            <a:pPr lvl="0"/>
            <a:r>
              <a:rPr lang="en-AU" dirty="0"/>
              <a:t>not taking action to eliminate rodent issues</a:t>
            </a:r>
            <a:endParaRPr lang="en-HK" dirty="0"/>
          </a:p>
          <a:p>
            <a:pPr lvl="0"/>
            <a:r>
              <a:rPr lang="en-AU" dirty="0"/>
              <a:t>not monitoring floor conditions adequately</a:t>
            </a:r>
            <a:endParaRPr lang="en-HK" dirty="0"/>
          </a:p>
          <a:p>
            <a:pPr lvl="0"/>
            <a:r>
              <a:rPr lang="en-AU" dirty="0"/>
              <a:t>approval and release of an ingredient that was not manufactured, packaged, labelled or held under conditions that prevent adulteration,</a:t>
            </a:r>
            <a:endParaRPr lang="en-HK" dirty="0"/>
          </a:p>
          <a:p>
            <a:pPr lvl="0"/>
            <a:r>
              <a:rPr lang="en-AU" dirty="0"/>
              <a:t>did not remove pest from plant to protect against contamination,</a:t>
            </a:r>
            <a:endParaRPr lang="en-HK" dirty="0"/>
          </a:p>
          <a:p>
            <a:pPr lvl="0"/>
            <a:r>
              <a:rPr lang="en-AU" dirty="0"/>
              <a:t>did not maintain the manufacturing building in clean and sanitary condition</a:t>
            </a:r>
            <a:endParaRPr lang="en-HK" dirty="0"/>
          </a:p>
          <a:p>
            <a:endParaRPr lang="en-US" dirty="0"/>
          </a:p>
        </p:txBody>
      </p:sp>
      <p:pic>
        <p:nvPicPr>
          <p:cNvPr id="4" name="Picture 1" descr="page1image3340841952">
            <a:extLst>
              <a:ext uri="{FF2B5EF4-FFF2-40B4-BE49-F238E27FC236}">
                <a16:creationId xmlns:a16="http://schemas.microsoft.com/office/drawing/2014/main" id="{CF740B1E-F45E-8547-9765-AB117A72DB4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57200" y="-225426"/>
            <a:ext cx="2671763" cy="1997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173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7151A-E0E3-7241-BE05-BD53CE66CB35}"/>
              </a:ext>
            </a:extLst>
          </p:cNvPr>
          <p:cNvSpPr>
            <a:spLocks noGrp="1"/>
          </p:cNvSpPr>
          <p:nvPr>
            <p:ph type="title"/>
          </p:nvPr>
        </p:nvSpPr>
        <p:spPr>
          <a:solidFill>
            <a:schemeClr val="accent2">
              <a:lumMod val="40000"/>
              <a:lumOff val="60000"/>
            </a:schemeClr>
          </a:solidFill>
        </p:spPr>
        <p:txBody>
          <a:bodyPr/>
          <a:lstStyle/>
          <a:p>
            <a:r>
              <a:rPr lang="en-US" dirty="0"/>
              <a:t>Bacillus cereus in a can</a:t>
            </a:r>
          </a:p>
        </p:txBody>
      </p:sp>
      <p:sp>
        <p:nvSpPr>
          <p:cNvPr id="3" name="Content Placeholder 2">
            <a:extLst>
              <a:ext uri="{FF2B5EF4-FFF2-40B4-BE49-F238E27FC236}">
                <a16:creationId xmlns:a16="http://schemas.microsoft.com/office/drawing/2014/main" id="{F37D662B-37DC-1D4C-AFFF-6153B891283B}"/>
              </a:ext>
            </a:extLst>
          </p:cNvPr>
          <p:cNvSpPr>
            <a:spLocks noGrp="1"/>
          </p:cNvSpPr>
          <p:nvPr>
            <p:ph idx="1"/>
          </p:nvPr>
        </p:nvSpPr>
        <p:spPr>
          <a:xfrm>
            <a:off x="1606045" y="2153412"/>
            <a:ext cx="5937755" cy="4704587"/>
          </a:xfrm>
        </p:spPr>
        <p:txBody>
          <a:bodyPr>
            <a:normAutofit/>
          </a:bodyPr>
          <a:lstStyle/>
          <a:p>
            <a:r>
              <a:rPr lang="en-AU" b="1" dirty="0"/>
              <a:t>Bacillus cereus</a:t>
            </a:r>
            <a:r>
              <a:rPr lang="en-AU" dirty="0"/>
              <a:t> is yet another spore forming microbe that produces the toxic metabolite </a:t>
            </a:r>
            <a:r>
              <a:rPr lang="en-AU" dirty="0" err="1"/>
              <a:t>cereulide</a:t>
            </a:r>
            <a:r>
              <a:rPr lang="en-AU" dirty="0"/>
              <a:t> </a:t>
            </a:r>
          </a:p>
          <a:p>
            <a:r>
              <a:rPr lang="en-AU" dirty="0"/>
              <a:t>So far the recall is in nearly </a:t>
            </a:r>
            <a:r>
              <a:rPr lang="en-AU" b="1" dirty="0"/>
              <a:t>60 countries</a:t>
            </a:r>
            <a:r>
              <a:rPr lang="en-AU" dirty="0"/>
              <a:t>  - Asia, Africa, the Americas, Australia, Hong Kong, Turkey,</a:t>
            </a:r>
          </a:p>
          <a:p>
            <a:r>
              <a:rPr lang="en-AU" dirty="0"/>
              <a:t>The recall is across N major brands – SMA, </a:t>
            </a:r>
            <a:r>
              <a:rPr lang="en-AU" dirty="0" err="1"/>
              <a:t>Beba</a:t>
            </a:r>
            <a:r>
              <a:rPr lang="en-AU" dirty="0"/>
              <a:t>, Nan, </a:t>
            </a:r>
            <a:r>
              <a:rPr lang="en-AU" dirty="0" err="1"/>
              <a:t>Alfamino</a:t>
            </a:r>
            <a:r>
              <a:rPr lang="en-AU" dirty="0"/>
              <a:t>, </a:t>
            </a:r>
            <a:r>
              <a:rPr lang="en-AU" dirty="0" err="1"/>
              <a:t>Nidal</a:t>
            </a:r>
            <a:r>
              <a:rPr lang="en-AU" dirty="0"/>
              <a:t>,  Lactogen Harmony,  S-26 - over 800 batches and 10 production sites. The largest recall in N history.   </a:t>
            </a:r>
            <a:endParaRPr lang="en-HK" dirty="0"/>
          </a:p>
          <a:p>
            <a:r>
              <a:rPr lang="en-AU" dirty="0"/>
              <a:t>The ingredient </a:t>
            </a:r>
            <a:r>
              <a:rPr lang="en-AU" b="1" dirty="0"/>
              <a:t>arachidonic acid</a:t>
            </a:r>
            <a:r>
              <a:rPr lang="en-AU" dirty="0"/>
              <a:t> (ARA) which is present as an </a:t>
            </a:r>
            <a:r>
              <a:rPr lang="en-AU" b="1" dirty="0"/>
              <a:t>optional ingredient </a:t>
            </a:r>
            <a:r>
              <a:rPr lang="en-AU" dirty="0"/>
              <a:t>and on which claims are made for supporting eye and brain development demonstrates the risk of permitting ingredients that are not mandatory. However optional ingredients are favoured by the industry as they are used to make nutrition and health claims which are often not substantiated with independent research. </a:t>
            </a:r>
            <a:endParaRPr lang="en-HK" dirty="0"/>
          </a:p>
          <a:p>
            <a:endParaRPr lang="en-US" dirty="0"/>
          </a:p>
        </p:txBody>
      </p:sp>
    </p:spTree>
    <p:extLst>
      <p:ext uri="{BB962C8B-B14F-4D97-AF65-F5344CB8AC3E}">
        <p14:creationId xmlns:p14="http://schemas.microsoft.com/office/powerpoint/2010/main" val="2508227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7040-1CA3-624D-8D73-5DD4E1015224}"/>
              </a:ext>
            </a:extLst>
          </p:cNvPr>
          <p:cNvSpPr>
            <a:spLocks noGrp="1"/>
          </p:cNvSpPr>
          <p:nvPr>
            <p:ph type="title"/>
          </p:nvPr>
        </p:nvSpPr>
        <p:spPr>
          <a:solidFill>
            <a:schemeClr val="accent2">
              <a:lumMod val="40000"/>
              <a:lumOff val="60000"/>
            </a:schemeClr>
          </a:solidFill>
        </p:spPr>
        <p:txBody>
          <a:bodyPr/>
          <a:lstStyle/>
          <a:p>
            <a:r>
              <a:rPr lang="en-US" dirty="0"/>
              <a:t>Nestle’s </a:t>
            </a:r>
            <a:r>
              <a:rPr lang="en-US" dirty="0" err="1"/>
              <a:t>cereulide</a:t>
            </a:r>
            <a:endParaRPr lang="en-US" dirty="0"/>
          </a:p>
        </p:txBody>
      </p:sp>
      <p:sp>
        <p:nvSpPr>
          <p:cNvPr id="3" name="Content Placeholder 2">
            <a:extLst>
              <a:ext uri="{FF2B5EF4-FFF2-40B4-BE49-F238E27FC236}">
                <a16:creationId xmlns:a16="http://schemas.microsoft.com/office/drawing/2014/main" id="{D5F4375B-CF8B-974C-A71E-7A5E2F5226EB}"/>
              </a:ext>
            </a:extLst>
          </p:cNvPr>
          <p:cNvSpPr>
            <a:spLocks noGrp="1"/>
          </p:cNvSpPr>
          <p:nvPr>
            <p:ph idx="1"/>
          </p:nvPr>
        </p:nvSpPr>
        <p:spPr>
          <a:xfrm>
            <a:off x="1606045" y="2153412"/>
            <a:ext cx="5937755" cy="4704587"/>
          </a:xfrm>
          <a:solidFill>
            <a:schemeClr val="accent2">
              <a:lumMod val="60000"/>
              <a:lumOff val="40000"/>
            </a:schemeClr>
          </a:solidFill>
        </p:spPr>
        <p:txBody>
          <a:bodyPr>
            <a:normAutofit/>
          </a:bodyPr>
          <a:lstStyle/>
          <a:p>
            <a:r>
              <a:rPr lang="en-AU" sz="2800" dirty="0"/>
              <a:t>Symptoms: severe, persistent vomiting, </a:t>
            </a:r>
            <a:r>
              <a:rPr lang="en-AU" sz="2800" dirty="0" err="1"/>
              <a:t>diarrhhoea</a:t>
            </a:r>
            <a:r>
              <a:rPr lang="en-AU" sz="2800" dirty="0"/>
              <a:t>, abdominal pain/cramps – symptoms appearing as quickly as 30 minutes after ingestion and up to 6 hours after ingestion.</a:t>
            </a:r>
          </a:p>
          <a:p>
            <a:r>
              <a:rPr lang="en-AU" sz="2800" dirty="0"/>
              <a:t>Brazil has confirmed 2 cases of illness  - persistent vomiting and diarrhea linked to consuming recalled formula</a:t>
            </a:r>
            <a:endParaRPr lang="en-HK" sz="2800" dirty="0"/>
          </a:p>
          <a:p>
            <a:endParaRPr lang="en-US" dirty="0"/>
          </a:p>
        </p:txBody>
      </p:sp>
    </p:spTree>
    <p:extLst>
      <p:ext uri="{BB962C8B-B14F-4D97-AF65-F5344CB8AC3E}">
        <p14:creationId xmlns:p14="http://schemas.microsoft.com/office/powerpoint/2010/main" val="1053144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EF8FA-300F-A644-A12B-C901A6B377DB}"/>
              </a:ext>
            </a:extLst>
          </p:cNvPr>
          <p:cNvSpPr>
            <a:spLocks noGrp="1"/>
          </p:cNvSpPr>
          <p:nvPr>
            <p:ph type="title"/>
          </p:nvPr>
        </p:nvSpPr>
        <p:spPr>
          <a:solidFill>
            <a:schemeClr val="accent2">
              <a:lumMod val="40000"/>
              <a:lumOff val="60000"/>
            </a:schemeClr>
          </a:solidFill>
        </p:spPr>
        <p:txBody>
          <a:bodyPr>
            <a:normAutofit fontScale="90000"/>
          </a:bodyPr>
          <a:lstStyle/>
          <a:p>
            <a:br>
              <a:rPr lang="en-US" dirty="0"/>
            </a:br>
            <a:r>
              <a:rPr lang="en-US" b="1" i="1" dirty="0"/>
              <a:t>Can PIF </a:t>
            </a:r>
            <a:r>
              <a:rPr lang="en-AU" b="1" i="1" dirty="0"/>
              <a:t>be a safe sole source of nutrition for infants?</a:t>
            </a:r>
            <a:r>
              <a:rPr lang="en-HK" b="1" i="1" dirty="0"/>
              <a:t> </a:t>
            </a:r>
            <a:br>
              <a:rPr lang="en-US" b="1" i="1" dirty="0"/>
            </a:br>
            <a:endParaRPr lang="en-US" b="1" i="1" dirty="0"/>
          </a:p>
        </p:txBody>
      </p:sp>
      <p:sp>
        <p:nvSpPr>
          <p:cNvPr id="3" name="Content Placeholder 2">
            <a:extLst>
              <a:ext uri="{FF2B5EF4-FFF2-40B4-BE49-F238E27FC236}">
                <a16:creationId xmlns:a16="http://schemas.microsoft.com/office/drawing/2014/main" id="{2D29687D-C115-D944-B518-2AB8FB96A01B}"/>
              </a:ext>
            </a:extLst>
          </p:cNvPr>
          <p:cNvSpPr>
            <a:spLocks noGrp="1"/>
          </p:cNvSpPr>
          <p:nvPr>
            <p:ph idx="1"/>
          </p:nvPr>
        </p:nvSpPr>
        <p:spPr>
          <a:xfrm>
            <a:off x="1606045" y="2153413"/>
            <a:ext cx="5937755" cy="3586616"/>
          </a:xfrm>
        </p:spPr>
        <p:txBody>
          <a:bodyPr>
            <a:noAutofit/>
          </a:bodyPr>
          <a:lstStyle/>
          <a:p>
            <a:r>
              <a:rPr lang="en-US" sz="1600" dirty="0"/>
              <a:t>PIF is marketed for newborn infant, older infants, premature infants, infants with special needs, </a:t>
            </a:r>
          </a:p>
          <a:p>
            <a:r>
              <a:rPr lang="en-US" sz="1600" dirty="0"/>
              <a:t>Spores of toxin producing microbes are extremely difficult to destroy, requiring high heat and pressure,</a:t>
            </a:r>
          </a:p>
          <a:p>
            <a:r>
              <a:rPr lang="en-US" sz="1600" dirty="0"/>
              <a:t>Conditions to kill spores would destroy the nutritional adequacy of PIF,</a:t>
            </a:r>
          </a:p>
          <a:p>
            <a:r>
              <a:rPr lang="en-US" sz="1600" dirty="0"/>
              <a:t>Studies show current recommendations for reconstitution do not remove all microbial contaminants,</a:t>
            </a:r>
          </a:p>
          <a:p>
            <a:r>
              <a:rPr lang="en-US" sz="1600" dirty="0"/>
              <a:t>Microbial risks are in addition to the well documented risks of formula feeding, Not only health consequences of inappropriate ingredients but also industrial and chemical contamination,</a:t>
            </a:r>
          </a:p>
          <a:p>
            <a:r>
              <a:rPr lang="en-US" sz="1600" dirty="0"/>
              <a:t>Risks are greater in Global South and in emergency settings, especially when access to clean water, fuel, refrigeration, treatment are less </a:t>
            </a:r>
            <a:r>
              <a:rPr lang="en-US" sz="1600" dirty="0" err="1"/>
              <a:t>accessable</a:t>
            </a:r>
            <a:r>
              <a:rPr lang="en-US" sz="1600" dirty="0"/>
              <a:t>,,</a:t>
            </a:r>
          </a:p>
          <a:p>
            <a:r>
              <a:rPr lang="en-US" sz="1600" dirty="0"/>
              <a:t>Marketing is not restricted in many countries.   PIF is not safe and infants need to be protected from needless use.  </a:t>
            </a:r>
          </a:p>
        </p:txBody>
      </p:sp>
    </p:spTree>
    <p:extLst>
      <p:ext uri="{BB962C8B-B14F-4D97-AF65-F5344CB8AC3E}">
        <p14:creationId xmlns:p14="http://schemas.microsoft.com/office/powerpoint/2010/main" val="582954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0DECC-26B9-E44F-89CF-2FFD830D4F1A}"/>
              </a:ext>
            </a:extLst>
          </p:cNvPr>
          <p:cNvSpPr>
            <a:spLocks noGrp="1"/>
          </p:cNvSpPr>
          <p:nvPr>
            <p:ph type="title"/>
          </p:nvPr>
        </p:nvSpPr>
        <p:spPr>
          <a:solidFill>
            <a:schemeClr val="accent2">
              <a:lumMod val="40000"/>
              <a:lumOff val="60000"/>
            </a:schemeClr>
          </a:solidFill>
        </p:spPr>
        <p:txBody>
          <a:bodyPr/>
          <a:lstStyle/>
          <a:p>
            <a:r>
              <a:rPr lang="en-US" dirty="0"/>
              <a:t>The Role of Codex </a:t>
            </a:r>
          </a:p>
        </p:txBody>
      </p:sp>
      <p:sp>
        <p:nvSpPr>
          <p:cNvPr id="3" name="Content Placeholder 2">
            <a:extLst>
              <a:ext uri="{FF2B5EF4-FFF2-40B4-BE49-F238E27FC236}">
                <a16:creationId xmlns:a16="http://schemas.microsoft.com/office/drawing/2014/main" id="{9182A4DB-F611-7147-BB32-55565363FB48}"/>
              </a:ext>
            </a:extLst>
          </p:cNvPr>
          <p:cNvSpPr>
            <a:spLocks noGrp="1"/>
          </p:cNvSpPr>
          <p:nvPr>
            <p:ph idx="1"/>
          </p:nvPr>
        </p:nvSpPr>
        <p:spPr/>
        <p:txBody>
          <a:bodyPr/>
          <a:lstStyle/>
          <a:p>
            <a:r>
              <a:rPr lang="en-US" dirty="0"/>
              <a:t>IBFAN requested the December 2025 meeting of the Committee on Food Hygiene to review and update the Codex Code of Hygienic Practice for Powdered Infant Formula for Infants to address the concern of </a:t>
            </a:r>
            <a:r>
              <a:rPr lang="en-US" i="1" dirty="0"/>
              <a:t>Clostridium botulinum</a:t>
            </a:r>
            <a:r>
              <a:rPr lang="en-US" dirty="0"/>
              <a:t> contamination as well as </a:t>
            </a:r>
            <a:r>
              <a:rPr lang="en-US" i="1" dirty="0"/>
              <a:t>Bacillus cereus</a:t>
            </a:r>
            <a:r>
              <a:rPr lang="en-US" dirty="0"/>
              <a:t> and also the frequent recalls for </a:t>
            </a:r>
            <a:r>
              <a:rPr lang="en-US" i="1" dirty="0" err="1"/>
              <a:t>Cronobacter</a:t>
            </a:r>
            <a:r>
              <a:rPr lang="en-US" i="1" dirty="0"/>
              <a:t> </a:t>
            </a:r>
            <a:r>
              <a:rPr lang="en-US" i="1" dirty="0" err="1"/>
              <a:t>sakazakii</a:t>
            </a:r>
            <a:r>
              <a:rPr lang="en-US" dirty="0"/>
              <a:t> and </a:t>
            </a:r>
            <a:r>
              <a:rPr lang="en-US" i="1" dirty="0"/>
              <a:t>Salmonella species</a:t>
            </a:r>
            <a:r>
              <a:rPr lang="en-US" dirty="0"/>
              <a:t>. </a:t>
            </a:r>
          </a:p>
          <a:p>
            <a:endParaRPr lang="en-US" dirty="0"/>
          </a:p>
        </p:txBody>
      </p:sp>
    </p:spTree>
    <p:extLst>
      <p:ext uri="{BB962C8B-B14F-4D97-AF65-F5344CB8AC3E}">
        <p14:creationId xmlns:p14="http://schemas.microsoft.com/office/powerpoint/2010/main" val="1514490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296E-4083-1649-8E3F-EF460625299D}"/>
              </a:ext>
            </a:extLst>
          </p:cNvPr>
          <p:cNvSpPr>
            <a:spLocks noGrp="1"/>
          </p:cNvSpPr>
          <p:nvPr>
            <p:ph type="title"/>
          </p:nvPr>
        </p:nvSpPr>
        <p:spPr>
          <a:solidFill>
            <a:schemeClr val="accent2">
              <a:lumMod val="40000"/>
              <a:lumOff val="60000"/>
            </a:schemeClr>
          </a:solidFill>
        </p:spPr>
        <p:txBody>
          <a:bodyPr/>
          <a:lstStyle/>
          <a:p>
            <a:r>
              <a:rPr lang="en-US" dirty="0"/>
              <a:t>CCFH outcomes</a:t>
            </a:r>
          </a:p>
        </p:txBody>
      </p:sp>
      <p:sp>
        <p:nvSpPr>
          <p:cNvPr id="3" name="Content Placeholder 2">
            <a:extLst>
              <a:ext uri="{FF2B5EF4-FFF2-40B4-BE49-F238E27FC236}">
                <a16:creationId xmlns:a16="http://schemas.microsoft.com/office/drawing/2014/main" id="{433B558D-E79E-5D4B-B6B4-6D21CF0AC9E3}"/>
              </a:ext>
            </a:extLst>
          </p:cNvPr>
          <p:cNvSpPr>
            <a:spLocks noGrp="1"/>
          </p:cNvSpPr>
          <p:nvPr>
            <p:ph idx="1"/>
          </p:nvPr>
        </p:nvSpPr>
        <p:spPr>
          <a:xfrm>
            <a:off x="1179871" y="2153413"/>
            <a:ext cx="6363929" cy="3586616"/>
          </a:xfrm>
        </p:spPr>
        <p:txBody>
          <a:bodyPr>
            <a:noAutofit/>
          </a:bodyPr>
          <a:lstStyle/>
          <a:p>
            <a:r>
              <a:rPr lang="en-AU" sz="2000" dirty="0"/>
              <a:t>The CCFH has requested JEMRA* to conduct a risk assessment on spore-forming pathogens - C. botulinum and B. cereus in PIF and update the risk assessments for </a:t>
            </a:r>
            <a:r>
              <a:rPr lang="en-AU" sz="2000" dirty="0" err="1"/>
              <a:t>Cronobacter</a:t>
            </a:r>
            <a:r>
              <a:rPr lang="en-AU" sz="2000" dirty="0"/>
              <a:t> and </a:t>
            </a:r>
            <a:r>
              <a:rPr lang="en-AU" sz="2000" dirty="0" err="1"/>
              <a:t>Salmonela</a:t>
            </a:r>
            <a:r>
              <a:rPr lang="en-AU" sz="2000" dirty="0"/>
              <a:t> species in PIF and provide scientific advice on control measures to the CCFH  </a:t>
            </a:r>
          </a:p>
          <a:p>
            <a:r>
              <a:rPr lang="en-AU" sz="2000" dirty="0"/>
              <a:t>However no specific timelines and generally these requests take at least 1 to 2 years. </a:t>
            </a:r>
          </a:p>
          <a:p>
            <a:r>
              <a:rPr lang="en-AU" sz="2000" dirty="0"/>
              <a:t>From JEMRA the advice goes to the CCFH which will then form working groups for updating the Code of Hygienic Practice. Once agreement is reached at the CCFH it will advance to the CAC for final adoption. This process may take a minimum of 3 years </a:t>
            </a:r>
          </a:p>
          <a:p>
            <a:r>
              <a:rPr lang="en-US" sz="2000" dirty="0"/>
              <a:t>Given the serious health consequences for this very vulnerable population and frequency of contamination recalls, it is essential that this process receive </a:t>
            </a:r>
            <a:r>
              <a:rPr lang="en-US" sz="2000" b="1" dirty="0"/>
              <a:t>expediated priority.</a:t>
            </a:r>
          </a:p>
          <a:p>
            <a:pPr marL="0" indent="0">
              <a:buNone/>
            </a:pPr>
            <a:r>
              <a:rPr lang="en-US" sz="2000" dirty="0"/>
              <a:t>*J</a:t>
            </a:r>
            <a:r>
              <a:rPr lang="en-HK" sz="2000" dirty="0" err="1"/>
              <a:t>oint</a:t>
            </a:r>
            <a:r>
              <a:rPr lang="en-HK" sz="2000" dirty="0"/>
              <a:t> FAO/WHO Expert Meetings on Microbiological Risk Assessment </a:t>
            </a:r>
            <a:endParaRPr lang="en-US" sz="2000" b="1" dirty="0"/>
          </a:p>
        </p:txBody>
      </p:sp>
    </p:spTree>
    <p:extLst>
      <p:ext uri="{BB962C8B-B14F-4D97-AF65-F5344CB8AC3E}">
        <p14:creationId xmlns:p14="http://schemas.microsoft.com/office/powerpoint/2010/main" val="3860599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CD15-CBCA-F448-A675-D7B870EDED56}"/>
              </a:ext>
            </a:extLst>
          </p:cNvPr>
          <p:cNvSpPr>
            <a:spLocks noGrp="1"/>
          </p:cNvSpPr>
          <p:nvPr>
            <p:ph type="title"/>
          </p:nvPr>
        </p:nvSpPr>
        <p:spPr>
          <a:xfrm>
            <a:off x="1606045" y="106680"/>
            <a:ext cx="5937755" cy="1143000"/>
          </a:xfrm>
          <a:solidFill>
            <a:schemeClr val="accent2">
              <a:lumMod val="40000"/>
              <a:lumOff val="60000"/>
            </a:schemeClr>
          </a:solidFill>
        </p:spPr>
        <p:txBody>
          <a:bodyPr>
            <a:normAutofit/>
          </a:bodyPr>
          <a:lstStyle/>
          <a:p>
            <a:r>
              <a:rPr lang="en-US" sz="3200" dirty="0"/>
              <a:t>IBFAN’s call to Action </a:t>
            </a:r>
          </a:p>
        </p:txBody>
      </p:sp>
      <p:sp>
        <p:nvSpPr>
          <p:cNvPr id="3" name="Content Placeholder 2">
            <a:extLst>
              <a:ext uri="{FF2B5EF4-FFF2-40B4-BE49-F238E27FC236}">
                <a16:creationId xmlns:a16="http://schemas.microsoft.com/office/drawing/2014/main" id="{8B94BEBF-C63C-454B-9246-A2C5C2FB7DDA}"/>
              </a:ext>
            </a:extLst>
          </p:cNvPr>
          <p:cNvSpPr>
            <a:spLocks noGrp="1"/>
          </p:cNvSpPr>
          <p:nvPr>
            <p:ph idx="1"/>
          </p:nvPr>
        </p:nvSpPr>
        <p:spPr>
          <a:xfrm>
            <a:off x="457200" y="1249680"/>
            <a:ext cx="8229600" cy="5608320"/>
          </a:xfrm>
        </p:spPr>
        <p:txBody>
          <a:bodyPr>
            <a:noAutofit/>
          </a:bodyPr>
          <a:lstStyle/>
          <a:p>
            <a:pPr>
              <a:buFont typeface="Arial" panose="020B0604020202020204" pitchFamily="34" charset="0"/>
              <a:buChar char="•"/>
            </a:pPr>
            <a:r>
              <a:rPr lang="en-US" sz="2400" dirty="0"/>
              <a:t>Codex to update the Code of Hygienic Practice for PIF,</a:t>
            </a:r>
          </a:p>
          <a:p>
            <a:pPr>
              <a:buFont typeface="Arial" panose="020B0604020202020204" pitchFamily="34" charset="0"/>
              <a:buChar char="•"/>
            </a:pPr>
            <a:r>
              <a:rPr lang="en-US" sz="2400" dirty="0"/>
              <a:t>WHO to update the WHO Guidelines on the safe preparation, storage and handling of PIF,</a:t>
            </a:r>
          </a:p>
          <a:p>
            <a:pPr>
              <a:buFont typeface="Arial" panose="020B0604020202020204" pitchFamily="34" charset="0"/>
              <a:buChar char="•"/>
            </a:pPr>
            <a:r>
              <a:rPr lang="en-US" sz="2400" dirty="0"/>
              <a:t>A WHA resolution to address risks of formula contamination,</a:t>
            </a:r>
          </a:p>
          <a:p>
            <a:pPr>
              <a:buFont typeface="Arial" panose="020B0604020202020204" pitchFamily="34" charset="0"/>
              <a:buChar char="•"/>
            </a:pPr>
            <a:r>
              <a:rPr lang="en-US" sz="2400" dirty="0"/>
              <a:t>National robust regulations, pre-market control, with independent  frequent inspection, sanctions for violations, </a:t>
            </a:r>
          </a:p>
          <a:p>
            <a:pPr>
              <a:buFont typeface="Arial" panose="020B0604020202020204" pitchFamily="34" charset="0"/>
              <a:buChar char="•"/>
            </a:pPr>
            <a:r>
              <a:rPr lang="en-US" sz="2400" dirty="0"/>
              <a:t>Mandatory reporting of illness from contaminated PIF,</a:t>
            </a:r>
          </a:p>
          <a:p>
            <a:pPr>
              <a:buFont typeface="Arial" panose="020B0604020202020204" pitchFamily="34" charset="0"/>
              <a:buChar char="•"/>
            </a:pPr>
            <a:r>
              <a:rPr lang="en-US" sz="2400" dirty="0"/>
              <a:t>Expediated recall systems and risk communication, warning parents and informing on measures for disposal of products,    </a:t>
            </a:r>
          </a:p>
          <a:p>
            <a:pPr>
              <a:buFont typeface="Arial" panose="020B0604020202020204" pitchFamily="34" charset="0"/>
              <a:buChar char="•"/>
            </a:pPr>
            <a:r>
              <a:rPr lang="en-US" sz="2400" dirty="0"/>
              <a:t> Importantly, for all countries to regulate into law the International Code and WHA resolutions to ensure that breastfeeding is protected as the norm and to prevent needless reliance on commercial formula products.  </a:t>
            </a:r>
          </a:p>
          <a:p>
            <a:pPr marL="0" indent="0">
              <a:buNone/>
            </a:pPr>
            <a:r>
              <a:rPr lang="en-US" dirty="0"/>
              <a:t> </a:t>
            </a:r>
          </a:p>
        </p:txBody>
      </p:sp>
    </p:spTree>
    <p:extLst>
      <p:ext uri="{BB962C8B-B14F-4D97-AF65-F5344CB8AC3E}">
        <p14:creationId xmlns:p14="http://schemas.microsoft.com/office/powerpoint/2010/main" val="111895615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CDB119789F99419F4786930D22A7BC" ma:contentTypeVersion="16" ma:contentTypeDescription="Create a new document." ma:contentTypeScope="" ma:versionID="fb29064a60d4d9b25911a995e775099c">
  <xsd:schema xmlns:xsd="http://www.w3.org/2001/XMLSchema" xmlns:xs="http://www.w3.org/2001/XMLSchema" xmlns:p="http://schemas.microsoft.com/office/2006/metadata/properties" xmlns:ns2="2e96254e-3529-4a07-becf-7e55bddfcf34" xmlns:ns3="4aeb4eb7-f1cd-4fa8-a881-32d4451294a1" targetNamespace="http://schemas.microsoft.com/office/2006/metadata/properties" ma:root="true" ma:fieldsID="cb499bffb1a4ee094c9cc51fea529eb6" ns2:_="" ns3:_="">
    <xsd:import namespace="2e96254e-3529-4a07-becf-7e55bddfcf34"/>
    <xsd:import namespace="4aeb4eb7-f1cd-4fa8-a881-32d4451294a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96254e-3529-4a07-becf-7e55bddfcf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3f7345a-e325-4166-856e-f2b8b1715456"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eb4eb7-f1cd-4fa8-a881-32d4451294a1"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4831381d-5707-4837-a4b2-e993f474d36d}" ma:internalName="TaxCatchAll" ma:showField="CatchAllData" ma:web="4aeb4eb7-f1cd-4fa8-a881-32d4451294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e96254e-3529-4a07-becf-7e55bddfcf34">
      <Terms xmlns="http://schemas.microsoft.com/office/infopath/2007/PartnerControls"/>
    </lcf76f155ced4ddcb4097134ff3c332f>
    <TaxCatchAll xmlns="4aeb4eb7-f1cd-4fa8-a881-32d4451294a1" xsi:nil="true"/>
  </documentManagement>
</p:properties>
</file>

<file path=customXml/itemProps1.xml><?xml version="1.0" encoding="utf-8"?>
<ds:datastoreItem xmlns:ds="http://schemas.openxmlformats.org/officeDocument/2006/customXml" ds:itemID="{646DA755-B4C2-4E5F-A059-1B32D446F7A7}"/>
</file>

<file path=customXml/itemProps2.xml><?xml version="1.0" encoding="utf-8"?>
<ds:datastoreItem xmlns:ds="http://schemas.openxmlformats.org/officeDocument/2006/customXml" ds:itemID="{E36DB076-E27A-433C-92F1-FA6CCF440262}"/>
</file>

<file path=customXml/itemProps3.xml><?xml version="1.0" encoding="utf-8"?>
<ds:datastoreItem xmlns:ds="http://schemas.openxmlformats.org/officeDocument/2006/customXml" ds:itemID="{63206C6C-12DC-48BB-979A-16861370EDDC}"/>
</file>

<file path=docProps/app.xml><?xml version="1.0" encoding="utf-8"?>
<Properties xmlns="http://schemas.openxmlformats.org/officeDocument/2006/extended-properties" xmlns:vt="http://schemas.openxmlformats.org/officeDocument/2006/docPropsVTypes">
  <Template>{AD3C9EF6-B932-2846-9CBF-38E31853061F}tf10001120</Template>
  <TotalTime>410</TotalTime>
  <Words>1176</Words>
  <Application>Microsoft Macintosh PowerPoint</Application>
  <PresentationFormat>On-screen Show (4:3)</PresentationFormat>
  <Paragraphs>63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Gill Sans MT</vt:lpstr>
      <vt:lpstr>Parcel</vt:lpstr>
      <vt:lpstr>Is Powdered Infant Formula Safe?</vt:lpstr>
      <vt:lpstr>Botulism in a can</vt:lpstr>
      <vt:lpstr>ByHeart</vt:lpstr>
      <vt:lpstr>C. botulinum</vt:lpstr>
      <vt:lpstr>Botulinum toxin</vt:lpstr>
      <vt:lpstr>Treatment</vt:lpstr>
      <vt:lpstr>          FDA Inspection</vt:lpstr>
      <vt:lpstr>Bacillus cereus in a can</vt:lpstr>
      <vt:lpstr>Nestle’s cereulide</vt:lpstr>
      <vt:lpstr> Can PIF be a safe sole source of nutrition for infants?  </vt:lpstr>
      <vt:lpstr>The Role of Codex </vt:lpstr>
      <vt:lpstr>CCFH outcomes</vt:lpstr>
      <vt:lpstr>IBFAN’s call to Action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Powdered Infant Formula Safe?</dc:title>
  <dc:creator>Microsoft Office User</dc:creator>
  <cp:lastModifiedBy>Microsoft Office User</cp:lastModifiedBy>
  <cp:revision>35</cp:revision>
  <dcterms:created xsi:type="dcterms:W3CDTF">2026-01-20T11:48:29Z</dcterms:created>
  <dcterms:modified xsi:type="dcterms:W3CDTF">2026-01-21T09:07:28Z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0x0101002CCDB119789F99419F4786930D22A7BC</vt:lpwstr>
  </property>
</Properties>
</file>